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Aharoni" panose="02010803020104030203" pitchFamily="2" charset="-79"/>
      <p:bold r:id="rId8"/>
    </p:embeddedFont>
    <p:embeddedFont>
      <p:font typeface="Calibri" panose="020F0502020204030204" pitchFamily="34" charset="0"/>
      <p:regular r:id="rId9"/>
      <p:bold r:id="rId10"/>
      <p:italic r:id="rId11"/>
      <p:boldItalic r:id="rId12"/>
    </p:embeddedFont>
    <p:embeddedFont>
      <p:font typeface="Arial Narrow" panose="020B0606020202030204" pitchFamily="34" charset="0"/>
      <p:regular r:id="rId13"/>
      <p:bold r:id="rId14"/>
      <p:italic r:id="rId15"/>
      <p:boldItalic r:id="rId16"/>
    </p:embeddedFont>
    <p:embeddedFont>
      <p:font typeface="Segoe UI" panose="020B0502040204020203"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Untitled Section" id="{E9D2945C-A4E9-4DCD-B096-EA247CD31444}">
          <p14:sldIdLst>
            <p14:sldId id="32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50" d="100"/>
          <a:sy n="50" d="100"/>
        </p:scale>
        <p:origin x="90" y="-5250"/>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13" Type="http://schemas.openxmlformats.org/officeDocument/2006/relationships/image" Target="../media/image9.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hyperlink" Target="https://concert-h2020.eu/" TargetMode="Externa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0" Type="http://schemas.openxmlformats.org/officeDocument/2006/relationships/image" Target="../media/image6.png"/><Relationship Id="rId4" Type="http://schemas.openxmlformats.org/officeDocument/2006/relationships/hyperlink" Target="https://www.eu-neris.net/projects.html" TargetMode="Externa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smtClean="0">
                <a:solidFill>
                  <a:srgbClr val="4AA0B1"/>
                </a:solidFill>
                <a:cs typeface="Segoe UI" pitchFamily="34" charset="0"/>
              </a:rPr>
              <a:t>Indicators as a basis for decision making:</a:t>
            </a:r>
            <a:br>
              <a:rPr lang="en-AU" sz="5000" b="1" dirty="0" smtClean="0">
                <a:solidFill>
                  <a:srgbClr val="4AA0B1"/>
                </a:solidFill>
                <a:cs typeface="Segoe UI" pitchFamily="34" charset="0"/>
              </a:rPr>
            </a:br>
            <a:r>
              <a:rPr lang="en-AU" sz="5000" b="1" dirty="0" smtClean="0">
                <a:solidFill>
                  <a:srgbClr val="4AA0B1"/>
                </a:solidFill>
                <a:cs typeface="Segoe UI" pitchFamily="34" charset="0"/>
              </a:rPr>
              <a:t>Robustness Indicators</a:t>
            </a:r>
            <a:endParaRPr lang="en-AU" sz="3600" b="1" dirty="0" smtClean="0">
              <a:solidFill>
                <a:srgbClr val="4AA0B1"/>
              </a:solidFill>
              <a:cs typeface="Segoe UI" pitchFamily="34" charset="0"/>
            </a:endParaRPr>
          </a:p>
          <a:p>
            <a:pPr fontAlgn="auto">
              <a:lnSpc>
                <a:spcPct val="90000"/>
              </a:lnSpc>
              <a:spcBef>
                <a:spcPts val="0"/>
              </a:spcBef>
              <a:spcAft>
                <a:spcPts val="0"/>
              </a:spcAft>
            </a:pPr>
            <a:r>
              <a:rPr lang="en-AU" sz="2500" b="1" i="1" dirty="0" smtClean="0">
                <a:solidFill>
                  <a:srgbClr val="4AA0B1"/>
                </a:solidFill>
                <a:cs typeface="Segoe UI" pitchFamily="34" charset="0"/>
              </a:rPr>
              <a:t>T. Müller</a:t>
            </a:r>
            <a:r>
              <a:rPr lang="en-AU" sz="2500" b="1" i="1" baseline="30000" dirty="0">
                <a:solidFill>
                  <a:srgbClr val="4AA0B1"/>
                </a:solidFill>
                <a:cs typeface="Segoe UI" pitchFamily="34" charset="0"/>
              </a:rPr>
              <a:t>1</a:t>
            </a:r>
            <a:r>
              <a:rPr lang="en-AU" sz="2500" b="1" i="1" dirty="0" smtClean="0">
                <a:solidFill>
                  <a:srgbClr val="4AA0B1"/>
                </a:solidFill>
                <a:cs typeface="Segoe UI" pitchFamily="34" charset="0"/>
              </a:rPr>
              <a:t>, W. Raskob</a:t>
            </a:r>
            <a:r>
              <a:rPr lang="en-AU" sz="2500" b="1" i="1" baseline="30000" dirty="0">
                <a:solidFill>
                  <a:srgbClr val="4AA0B1"/>
                </a:solidFill>
                <a:cs typeface="Segoe UI" pitchFamily="34" charset="0"/>
              </a:rPr>
              <a:t>1</a:t>
            </a:r>
            <a:r>
              <a:rPr lang="en-AU" sz="2500" b="1" i="1" dirty="0" smtClean="0">
                <a:solidFill>
                  <a:srgbClr val="4AA0B1"/>
                </a:solidFill>
                <a:cs typeface="Segoe UI" pitchFamily="34" charset="0"/>
              </a:rPr>
              <a:t> </a:t>
            </a:r>
            <a:r>
              <a:rPr lang="en-AU" sz="2500" b="1" i="1" dirty="0">
                <a:solidFill>
                  <a:srgbClr val="4AA0B1"/>
                </a:solidFill>
                <a:cs typeface="Segoe UI" pitchFamily="34" charset="0"/>
              </a:rPr>
              <a:t>A. </a:t>
            </a:r>
            <a:r>
              <a:rPr lang="en-AU" sz="2500" b="1" i="1" dirty="0" smtClean="0">
                <a:solidFill>
                  <a:srgbClr val="4AA0B1"/>
                </a:solidFill>
                <a:cs typeface="Segoe UI" pitchFamily="34" charset="0"/>
              </a:rPr>
              <a:t>Nagy</a:t>
            </a:r>
            <a:r>
              <a:rPr lang="en-AU" sz="2500" b="1" i="1" baseline="30000" dirty="0">
                <a:solidFill>
                  <a:srgbClr val="4AA0B1"/>
                </a:solidFill>
                <a:cs typeface="Segoe UI" pitchFamily="34" charset="0"/>
              </a:rPr>
              <a:t>2</a:t>
            </a:r>
            <a:r>
              <a:rPr lang="en-AU" sz="2500" b="1" i="1" dirty="0" smtClean="0">
                <a:solidFill>
                  <a:srgbClr val="4AA0B1"/>
                </a:solidFill>
                <a:cs typeface="Segoe UI" pitchFamily="34" charset="0"/>
              </a:rPr>
              <a:t>, </a:t>
            </a:r>
            <a:r>
              <a:rPr lang="en-AU" sz="2500" b="1" i="1" dirty="0">
                <a:solidFill>
                  <a:srgbClr val="4AA0B1"/>
                </a:solidFill>
                <a:cs typeface="Segoe UI" pitchFamily="34" charset="0"/>
              </a:rPr>
              <a:t>T. </a:t>
            </a:r>
            <a:r>
              <a:rPr lang="en-AU" sz="2500" b="1" i="1" dirty="0" smtClean="0">
                <a:solidFill>
                  <a:srgbClr val="4AA0B1"/>
                </a:solidFill>
                <a:cs typeface="Segoe UI" pitchFamily="34" charset="0"/>
              </a:rPr>
              <a:t>Perko</a:t>
            </a:r>
            <a:r>
              <a:rPr lang="en-AU" sz="2500" b="1" i="1" baseline="30000" dirty="0">
                <a:solidFill>
                  <a:srgbClr val="4AA0B1"/>
                </a:solidFill>
                <a:cs typeface="Segoe UI" pitchFamily="34" charset="0"/>
              </a:rPr>
              <a:t>2</a:t>
            </a:r>
            <a:endParaRPr lang="en-AU" sz="2500" b="1" i="1" dirty="0" smtClean="0">
              <a:solidFill>
                <a:srgbClr val="4AA0B1"/>
              </a:solidFill>
              <a:cs typeface="Segoe UI" pitchFamily="34" charset="0"/>
            </a:endParaRPr>
          </a:p>
          <a:p>
            <a:pPr fontAlgn="auto">
              <a:lnSpc>
                <a:spcPct val="90000"/>
              </a:lnSpc>
              <a:spcBef>
                <a:spcPts val="0"/>
              </a:spcBef>
              <a:spcAft>
                <a:spcPts val="0"/>
              </a:spcAft>
            </a:pPr>
            <a:r>
              <a:rPr lang="en-AU" sz="2500" b="1" i="1" baseline="30000" dirty="0">
                <a:solidFill>
                  <a:srgbClr val="4AA0B1"/>
                </a:solidFill>
                <a:cs typeface="Segoe UI" pitchFamily="34" charset="0"/>
              </a:rPr>
              <a:t>1</a:t>
            </a:r>
            <a:r>
              <a:rPr lang="en-AU" sz="2500" i="1" dirty="0">
                <a:solidFill>
                  <a:srgbClr val="4AA0B1"/>
                </a:solidFill>
                <a:cs typeface="Segoe UI" pitchFamily="34" charset="0"/>
              </a:rPr>
              <a:t>KIT, Karlsruhe, Germany</a:t>
            </a:r>
          </a:p>
          <a:p>
            <a:pPr fontAlgn="auto">
              <a:lnSpc>
                <a:spcPct val="90000"/>
              </a:lnSpc>
              <a:spcBef>
                <a:spcPts val="0"/>
              </a:spcBef>
              <a:spcAft>
                <a:spcPts val="0"/>
              </a:spcAft>
            </a:pPr>
            <a:r>
              <a:rPr lang="en-AU" sz="2500" b="1" i="1" baseline="30000" dirty="0" smtClean="0">
                <a:solidFill>
                  <a:srgbClr val="4AA0B1"/>
                </a:solidFill>
                <a:cs typeface="Segoe UI" pitchFamily="34" charset="0"/>
              </a:rPr>
              <a:t>2</a:t>
            </a:r>
            <a:r>
              <a:rPr lang="en-AU" sz="2500" i="1" dirty="0" smtClean="0">
                <a:solidFill>
                  <a:srgbClr val="4AA0B1"/>
                </a:solidFill>
                <a:cs typeface="Segoe UI" pitchFamily="34" charset="0"/>
              </a:rPr>
              <a:t>SCKCEN, Belgium</a:t>
            </a:r>
            <a:endParaRPr lang="en-AU" sz="2500" i="1" dirty="0">
              <a:solidFill>
                <a:srgbClr val="4AA0B1"/>
              </a:solidFill>
              <a:cs typeface="Segoe UI" pitchFamily="34" charset="0"/>
            </a:endParaRPr>
          </a:p>
          <a:p>
            <a:pPr fontAlgn="auto">
              <a:lnSpc>
                <a:spcPct val="90000"/>
              </a:lnSpc>
              <a:spcBef>
                <a:spcPts val="0"/>
              </a:spcBef>
              <a:spcAft>
                <a:spcPts val="0"/>
              </a:spcAft>
            </a:pPr>
            <a:r>
              <a:rPr lang="en-AU" sz="2500" b="1" i="1" dirty="0" smtClean="0">
                <a:solidFill>
                  <a:srgbClr val="4AA0B1"/>
                </a:solidFill>
                <a:cs typeface="Segoe UI" pitchFamily="34" charset="0"/>
              </a:rPr>
              <a:t>Tim.Mueller@kit.edu</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a:t>
            </a:r>
            <a:endParaRPr lang="en-AU" sz="4000" b="1" dirty="0">
              <a:solidFill>
                <a:srgbClr val="4AA0B1"/>
              </a:solidFill>
              <a:latin typeface="+mj-lt"/>
              <a:cs typeface="Segoe UI" pitchFamily="34" charset="0"/>
            </a:endParaRPr>
          </a:p>
        </p:txBody>
      </p:sp>
      <p:sp>
        <p:nvSpPr>
          <p:cNvPr id="39" name="Rectangle 495"/>
          <p:cNvSpPr/>
          <p:nvPr/>
        </p:nvSpPr>
        <p:spPr bwMode="auto">
          <a:xfrm>
            <a:off x="1258888" y="9883775"/>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0" name="Text Box 12"/>
          <p:cNvSpPr txBox="1">
            <a:spLocks noChangeArrowheads="1"/>
          </p:cNvSpPr>
          <p:nvPr/>
        </p:nvSpPr>
        <p:spPr bwMode="auto">
          <a:xfrm>
            <a:off x="1516380" y="9914295"/>
            <a:ext cx="21433911" cy="687022"/>
          </a:xfrm>
          <a:prstGeom prst="rect">
            <a:avLst/>
          </a:prstGeom>
          <a:noFill/>
          <a:ln>
            <a:noFill/>
          </a:ln>
          <a:effectLs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Objectives</a:t>
            </a:r>
            <a:endParaRPr lang="en-AU" sz="4000" b="1" dirty="0">
              <a:solidFill>
                <a:srgbClr val="4AA0B1"/>
              </a:solidFill>
              <a:latin typeface="+mj-lt"/>
              <a:cs typeface="Segoe UI" pitchFamily="34" charset="0"/>
            </a:endParaRPr>
          </a:p>
        </p:txBody>
      </p:sp>
      <p:sp>
        <p:nvSpPr>
          <p:cNvPr id="41" name="Rectangle 498"/>
          <p:cNvSpPr/>
          <p:nvPr/>
        </p:nvSpPr>
        <p:spPr bwMode="auto">
          <a:xfrm>
            <a:off x="1308100" y="13788421"/>
            <a:ext cx="27720925" cy="7468818"/>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28946" y="13839508"/>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a:t>
            </a:r>
            <a:r>
              <a:rPr lang="en-AU" sz="4000" b="1" dirty="0" smtClean="0">
                <a:solidFill>
                  <a:srgbClr val="4AA0B1"/>
                </a:solidFill>
                <a:latin typeface="+mj-lt"/>
                <a:cs typeface="Segoe UI" pitchFamily="34" charset="0"/>
              </a:rPr>
              <a:t>methods</a:t>
            </a:r>
            <a:endParaRPr lang="en-US" sz="3000" dirty="0">
              <a:solidFill>
                <a:srgbClr val="4AA0B1"/>
              </a:solidFill>
              <a:latin typeface="+mj-lt"/>
              <a:cs typeface="Segoe UI" pitchFamily="34" charset="0"/>
            </a:endParaRPr>
          </a:p>
        </p:txBody>
      </p:sp>
      <p:sp>
        <p:nvSpPr>
          <p:cNvPr id="43" name="Rectangle 500"/>
          <p:cNvSpPr/>
          <p:nvPr/>
        </p:nvSpPr>
        <p:spPr bwMode="auto">
          <a:xfrm>
            <a:off x="1308100" y="21588076"/>
            <a:ext cx="27681237" cy="9563437"/>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4" name="Rectangle 502"/>
          <p:cNvSpPr/>
          <p:nvPr/>
        </p:nvSpPr>
        <p:spPr bwMode="auto">
          <a:xfrm>
            <a:off x="1258888" y="31528929"/>
            <a:ext cx="27720925" cy="3916771"/>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dirty="0">
              <a:latin typeface="Segoe UI" pitchFamily="34" charset="0"/>
              <a:ea typeface="Segoe UI" pitchFamily="34" charset="0"/>
              <a:cs typeface="Segoe UI" pitchFamily="34" charset="0"/>
            </a:endParaRPr>
          </a:p>
        </p:txBody>
      </p:sp>
      <p:sp>
        <p:nvSpPr>
          <p:cNvPr id="45" name="Text Box 12"/>
          <p:cNvSpPr txBox="1">
            <a:spLocks noChangeArrowheads="1"/>
          </p:cNvSpPr>
          <p:nvPr/>
        </p:nvSpPr>
        <p:spPr bwMode="auto">
          <a:xfrm>
            <a:off x="1488242" y="31582945"/>
            <a:ext cx="26529532"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Discussion</a:t>
            </a:r>
            <a:endParaRPr lang="en-AU" sz="4000" b="1" dirty="0">
              <a:solidFill>
                <a:srgbClr val="4AA0B1"/>
              </a:solidFill>
              <a:latin typeface="+mj-lt"/>
              <a:cs typeface="Segoe UI" pitchFamily="34" charset="0"/>
            </a:endParaRPr>
          </a:p>
        </p:txBody>
      </p:sp>
      <p:sp>
        <p:nvSpPr>
          <p:cNvPr id="46" name="Rectangle 504"/>
          <p:cNvSpPr/>
          <p:nvPr/>
        </p:nvSpPr>
        <p:spPr bwMode="auto">
          <a:xfrm>
            <a:off x="1258888" y="35806063"/>
            <a:ext cx="27720925" cy="360045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476375" y="35846703"/>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8128" y="21643416"/>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Results</a:t>
            </a:r>
          </a:p>
        </p:txBody>
      </p:sp>
      <p:sp>
        <p:nvSpPr>
          <p:cNvPr id="62" name="Text Box 12"/>
          <p:cNvSpPr txBox="1">
            <a:spLocks noChangeArrowheads="1"/>
          </p:cNvSpPr>
          <p:nvPr/>
        </p:nvSpPr>
        <p:spPr bwMode="auto">
          <a:xfrm>
            <a:off x="1615440" y="6764370"/>
            <a:ext cx="27038512"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smtClean="0">
                <a:latin typeface="+mn-lt"/>
                <a:cs typeface="Segoe UI" pitchFamily="34" charset="0"/>
              </a:rPr>
              <a:t>Aiding tools used for decision making will always have to deal with a certain amount of uncertainty in the input, not only by processing such uncertainties but also by communicating uncertainty based solutions to the end users. It will help the end users if they are provided with an estimation how trustworthy the suggested results are. The term robustness of results is established in the sense that robust results are applicable in a wide range of different possible scenario outcomes.</a:t>
            </a:r>
            <a:endParaRPr lang="en-AU" sz="3000" dirty="0">
              <a:latin typeface="+mn-lt"/>
              <a:cs typeface="Segoe UI" pitchFamily="34" charset="0"/>
            </a:endParaRPr>
          </a:p>
        </p:txBody>
      </p:sp>
      <p:sp>
        <p:nvSpPr>
          <p:cNvPr id="64" name="Text Box 12"/>
          <p:cNvSpPr txBox="1">
            <a:spLocks noChangeArrowheads="1"/>
          </p:cNvSpPr>
          <p:nvPr/>
        </p:nvSpPr>
        <p:spPr bwMode="auto">
          <a:xfrm>
            <a:off x="1740215" y="14582060"/>
            <a:ext cx="15160543" cy="3303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smtClean="0">
                <a:latin typeface="+mn-lt"/>
                <a:cs typeface="Segoe UI" pitchFamily="34" charset="0"/>
              </a:rPr>
              <a:t>Several methods were already known from other fields of application to communicate the quality of certain items, e.g. when considering the quality of food in respect of nutrition and healthiness, when considering  the power consumption of electric devices, or in the form of traffic lights. In many cases they reflect a certain range of abstract values e.g. A to F and intuitive colour hues e.g. green to red. Several similar indicators have been defined based on different labels, shapes and </a:t>
            </a:r>
            <a:r>
              <a:rPr lang="en-GB" sz="3000" dirty="0" err="1" smtClean="0">
                <a:latin typeface="+mn-lt"/>
                <a:cs typeface="Segoe UI" pitchFamily="34" charset="0"/>
              </a:rPr>
              <a:t>colors</a:t>
            </a:r>
            <a:r>
              <a:rPr lang="en-GB" sz="3000" dirty="0" smtClean="0">
                <a:latin typeface="+mn-lt"/>
                <a:cs typeface="Segoe UI" pitchFamily="34" charset="0"/>
              </a:rPr>
              <a:t>, as well as containing different step count of 3 or 5. They were presented to end users and their feedback was evaluated.</a:t>
            </a:r>
            <a:endParaRPr lang="en-AU" sz="3000" dirty="0">
              <a:latin typeface="+mn-lt"/>
              <a:cs typeface="Segoe UI" pitchFamily="34" charset="0"/>
            </a:endParaRPr>
          </a:p>
        </p:txBody>
      </p:sp>
      <p:sp>
        <p:nvSpPr>
          <p:cNvPr id="66" name="Text Box 12"/>
          <p:cNvSpPr txBox="1">
            <a:spLocks noChangeArrowheads="1"/>
          </p:cNvSpPr>
          <p:nvPr/>
        </p:nvSpPr>
        <p:spPr bwMode="auto">
          <a:xfrm>
            <a:off x="1596390" y="32288364"/>
            <a:ext cx="27057562" cy="2841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a:latin typeface="+mn-lt"/>
                <a:cs typeface="Segoe UI" pitchFamily="34" charset="0"/>
              </a:rPr>
              <a:t>Some users liked the presentation and they support the robustness indicator as a legend, colour scheme and letters indication, since these symbols nicely correspond the scales that they are familiar </a:t>
            </a:r>
            <a:r>
              <a:rPr lang="en-GB" sz="3000" dirty="0" smtClean="0">
                <a:latin typeface="+mn-lt"/>
                <a:cs typeface="Segoe UI" pitchFamily="34" charset="0"/>
              </a:rPr>
              <a:t>with. </a:t>
            </a:r>
            <a:r>
              <a:rPr lang="en-GB" sz="3000" dirty="0">
                <a:latin typeface="+mn-lt"/>
                <a:cs typeface="Segoe UI" pitchFamily="34" charset="0"/>
              </a:rPr>
              <a:t>Opposite to this favourite </a:t>
            </a:r>
            <a:r>
              <a:rPr lang="en-GB" sz="3000" dirty="0" smtClean="0">
                <a:latin typeface="+mn-lt"/>
                <a:cs typeface="Segoe UI" pitchFamily="34" charset="0"/>
              </a:rPr>
              <a:t>opinion</a:t>
            </a:r>
            <a:r>
              <a:rPr lang="en-GB" sz="3000" dirty="0">
                <a:latin typeface="+mn-lt"/>
                <a:cs typeface="Segoe UI" pitchFamily="34" charset="0"/>
              </a:rPr>
              <a:t>, some users expressed concerns that this presentation may be misinterpreted as indication for contamination (E red=contaminated). Users suggested to improve symbols in order to be clear that they indicate reliability and uncertainty level and not </a:t>
            </a:r>
            <a:r>
              <a:rPr lang="en-GB" sz="3000" dirty="0" smtClean="0">
                <a:latin typeface="+mn-lt"/>
                <a:cs typeface="Segoe UI" pitchFamily="34" charset="0"/>
              </a:rPr>
              <a:t>contamination. End-users </a:t>
            </a:r>
            <a:r>
              <a:rPr lang="en-GB" sz="3000" dirty="0">
                <a:latin typeface="+mn-lt"/>
                <a:cs typeface="Segoe UI" pitchFamily="34" charset="0"/>
              </a:rPr>
              <a:t>also questioned whether decision-makers would understand that this is reliability. They pointed out that decision-makers may misinterpret symbols and </a:t>
            </a:r>
            <a:r>
              <a:rPr lang="en-GB" sz="3000" dirty="0" err="1">
                <a:latin typeface="+mn-lt"/>
                <a:cs typeface="Segoe UI" pitchFamily="34" charset="0"/>
              </a:rPr>
              <a:t>colors</a:t>
            </a:r>
            <a:r>
              <a:rPr lang="en-GB" sz="3000" dirty="0">
                <a:latin typeface="+mn-lt"/>
                <a:cs typeface="Segoe UI" pitchFamily="34" charset="0"/>
              </a:rPr>
              <a:t>. They also expressed doubts whether experts in general would use these indications. Quite some users did not see difference between D and E </a:t>
            </a:r>
            <a:r>
              <a:rPr lang="en-GB" sz="3000" dirty="0" err="1">
                <a:latin typeface="+mn-lt"/>
                <a:cs typeface="Segoe UI" pitchFamily="34" charset="0"/>
              </a:rPr>
              <a:t>colors</a:t>
            </a:r>
            <a:r>
              <a:rPr lang="en-GB" sz="3000" dirty="0">
                <a:latin typeface="+mn-lt"/>
                <a:cs typeface="Segoe UI" pitchFamily="34" charset="0"/>
              </a:rPr>
              <a:t>, thus they suggested to use other colours. An additional concern was expressed related to input </a:t>
            </a:r>
            <a:r>
              <a:rPr lang="en-GB" sz="3000" dirty="0" smtClean="0">
                <a:latin typeface="+mn-lt"/>
                <a:cs typeface="Segoe UI" pitchFamily="34" charset="0"/>
              </a:rPr>
              <a:t>as </a:t>
            </a:r>
            <a:r>
              <a:rPr lang="en-GB" sz="3000" dirty="0">
                <a:latin typeface="+mn-lt"/>
                <a:cs typeface="Segoe UI" pitchFamily="34" charset="0"/>
              </a:rPr>
              <a:t>users </a:t>
            </a:r>
            <a:r>
              <a:rPr lang="en-GB" sz="3000" dirty="0" smtClean="0">
                <a:latin typeface="+mn-lt"/>
                <a:cs typeface="Segoe UI" pitchFamily="34" charset="0"/>
              </a:rPr>
              <a:t>might </a:t>
            </a:r>
            <a:r>
              <a:rPr lang="en-GB" sz="3000" dirty="0">
                <a:latin typeface="+mn-lt"/>
                <a:cs typeface="Segoe UI" pitchFamily="34" charset="0"/>
              </a:rPr>
              <a:t>ignore this option or forget to give an input in the system in a stressful situation</a:t>
            </a:r>
            <a:r>
              <a:rPr lang="en-GB" sz="3000" dirty="0" smtClean="0">
                <a:latin typeface="+mn-lt"/>
                <a:cs typeface="Segoe UI" pitchFamily="34" charset="0"/>
              </a:rPr>
              <a:t>.</a:t>
            </a:r>
            <a:endParaRPr lang="en-AU" sz="3000" dirty="0">
              <a:latin typeface="+mn-lt"/>
              <a:cs typeface="Segoe UI" pitchFamily="34" charset="0"/>
            </a:endParaRPr>
          </a:p>
        </p:txBody>
      </p:sp>
      <p:sp>
        <p:nvSpPr>
          <p:cNvPr id="67" name="Text Box 12"/>
          <p:cNvSpPr txBox="1">
            <a:spLocks noChangeArrowheads="1"/>
          </p:cNvSpPr>
          <p:nvPr/>
        </p:nvSpPr>
        <p:spPr bwMode="auto">
          <a:xfrm>
            <a:off x="1691640" y="36901470"/>
            <a:ext cx="26842242" cy="1918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3000" dirty="0" smtClean="0">
                <a:latin typeface="+mn-lt"/>
                <a:cs typeface="Segoe UI" pitchFamily="34" charset="0"/>
              </a:rPr>
              <a:t>Robustness indicators appear to be a sensible and valuable enhancement to existing decision support tools in general. Specific details like choice of </a:t>
            </a:r>
            <a:r>
              <a:rPr lang="en-AU" sz="3000" dirty="0" err="1" smtClean="0">
                <a:latin typeface="+mn-lt"/>
                <a:cs typeface="Segoe UI" pitchFamily="34" charset="0"/>
              </a:rPr>
              <a:t>color</a:t>
            </a:r>
            <a:r>
              <a:rPr lang="en-AU" sz="3000" dirty="0" smtClean="0">
                <a:latin typeface="+mn-lt"/>
                <a:cs typeface="Segoe UI" pitchFamily="34" charset="0"/>
              </a:rPr>
              <a:t> coding still needs discussion and hopefully some kind of standardization in the future. A multidisciplinary approach resulted as a successful in development and test of robustness indicators. </a:t>
            </a:r>
          </a:p>
          <a:p>
            <a:pPr algn="just" eaLnBrk="1" hangingPunct="1"/>
            <a:r>
              <a:rPr lang="en-AU" sz="3000" dirty="0">
                <a:latin typeface="+mn-lt"/>
                <a:cs typeface="Segoe UI" pitchFamily="34" charset="0"/>
              </a:rPr>
              <a:t>F</a:t>
            </a:r>
            <a:r>
              <a:rPr lang="en-AU" sz="3000" dirty="0" smtClean="0">
                <a:latin typeface="+mn-lt"/>
                <a:cs typeface="Segoe UI" pitchFamily="34" charset="0"/>
              </a:rPr>
              <a:t>or a future research we suggest a systematic, empirical and qualitative research on information processing of robustness indicators by non-expert population in order to improve public understanding of uncertainties.</a:t>
            </a:r>
            <a:endParaRPr lang="en-AU" sz="3000" dirty="0">
              <a:latin typeface="+mn-lt"/>
              <a:cs typeface="Segoe UI" pitchFamily="34" charset="0"/>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Wp6</a:t>
            </a:r>
            <a:endParaRPr lang="sk-SK" b="1" dirty="0">
              <a:solidFill>
                <a:schemeClr val="accent2"/>
              </a:solidFill>
              <a:latin typeface="Arial Narrow" panose="020B0606020202030204" pitchFamily="34" charset="0"/>
              <a:cs typeface="Aharoni" panose="02010803020104030203" pitchFamily="2" charset="-79"/>
            </a:endParaRPr>
          </a:p>
        </p:txBody>
      </p:sp>
      <p:sp>
        <p:nvSpPr>
          <p:cNvPr id="36" name="Text Box 12"/>
          <p:cNvSpPr txBox="1">
            <a:spLocks noChangeArrowheads="1"/>
          </p:cNvSpPr>
          <p:nvPr/>
        </p:nvSpPr>
        <p:spPr bwMode="auto">
          <a:xfrm>
            <a:off x="15519717" y="14537843"/>
            <a:ext cx="12899712"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endParaRPr lang="en-AU" sz="3000" dirty="0" smtClean="0">
              <a:latin typeface="+mn-lt"/>
              <a:cs typeface="Segoe UI" pitchFamily="34" charset="0"/>
            </a:endParaRPr>
          </a:p>
        </p:txBody>
      </p:sp>
      <p:sp>
        <p:nvSpPr>
          <p:cNvPr id="49" name="Text Box 12"/>
          <p:cNvSpPr txBox="1">
            <a:spLocks noChangeArrowheads="1"/>
          </p:cNvSpPr>
          <p:nvPr/>
        </p:nvSpPr>
        <p:spPr bwMode="auto">
          <a:xfrm>
            <a:off x="1740216" y="22513205"/>
            <a:ext cx="13518834" cy="8381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smtClean="0">
                <a:latin typeface="+mn-lt"/>
                <a:cs typeface="Segoe UI" pitchFamily="34" charset="0"/>
              </a:rPr>
              <a:t>An indicator set has been implemented as a demonstrator in </a:t>
            </a:r>
            <a:r>
              <a:rPr lang="en-GB" sz="3000" dirty="0" err="1" smtClean="0">
                <a:latin typeface="+mn-lt"/>
                <a:cs typeface="Segoe UI" pitchFamily="34" charset="0"/>
              </a:rPr>
              <a:t>JRodos</a:t>
            </a:r>
            <a:r>
              <a:rPr lang="en-GB" sz="3000" dirty="0" smtClean="0">
                <a:latin typeface="+mn-lt"/>
                <a:cs typeface="Segoe UI" pitchFamily="34" charset="0"/>
              </a:rPr>
              <a:t>. It consists of the labels A to F and a </a:t>
            </a:r>
            <a:r>
              <a:rPr lang="en-GB" sz="3000" dirty="0" err="1" smtClean="0">
                <a:latin typeface="+mn-lt"/>
                <a:cs typeface="Segoe UI" pitchFamily="34" charset="0"/>
              </a:rPr>
              <a:t>color</a:t>
            </a:r>
            <a:r>
              <a:rPr lang="en-GB" sz="3000" dirty="0" smtClean="0">
                <a:latin typeface="+mn-lt"/>
                <a:cs typeface="Segoe UI" pitchFamily="34" charset="0"/>
              </a:rPr>
              <a:t> scheme from green over yellow to red. Two obvious inputs depending on uncertainty have been identified: the source term and the weather. Input indicators that are propagated into the </a:t>
            </a:r>
            <a:r>
              <a:rPr lang="en-GB" sz="3000" dirty="0">
                <a:latin typeface="+mn-lt"/>
                <a:cs typeface="Segoe UI" pitchFamily="34" charset="0"/>
              </a:rPr>
              <a:t>results can be attached to both of </a:t>
            </a:r>
            <a:r>
              <a:rPr lang="en-GB" sz="3000" dirty="0" smtClean="0">
                <a:latin typeface="+mn-lt"/>
                <a:cs typeface="Segoe UI" pitchFamily="34" charset="0"/>
              </a:rPr>
              <a:t>them. The pictures to the right show the input respectively output in the user interface.</a:t>
            </a:r>
          </a:p>
          <a:p>
            <a:pPr algn="just" eaLnBrk="1" hangingPunct="1"/>
            <a:endParaRPr lang="en-GB" sz="3000" dirty="0" smtClean="0">
              <a:latin typeface="+mn-lt"/>
              <a:cs typeface="Segoe UI" pitchFamily="34" charset="0"/>
            </a:endParaRPr>
          </a:p>
          <a:p>
            <a:pPr algn="just" eaLnBrk="1" hangingPunct="1"/>
            <a:r>
              <a:rPr lang="en-GB" sz="3000" dirty="0" smtClean="0">
                <a:latin typeface="+mn-lt"/>
                <a:cs typeface="Segoe UI" pitchFamily="34" charset="0"/>
              </a:rPr>
              <a:t>Rules </a:t>
            </a:r>
            <a:r>
              <a:rPr lang="en-GB" sz="3000" dirty="0">
                <a:latin typeface="+mn-lt"/>
                <a:cs typeface="Segoe UI" pitchFamily="34" charset="0"/>
              </a:rPr>
              <a:t>have to be established to find a classification of results that are based on the two input parameters. The following ideas were developed but require further discussions with end users</a:t>
            </a:r>
          </a:p>
          <a:p>
            <a:pPr marL="457200" indent="-457200" algn="just" eaLnBrk="1" hangingPunct="1">
              <a:buFont typeface="Arial" panose="020B0604020202020204" pitchFamily="34" charset="0"/>
              <a:buChar char="•"/>
            </a:pPr>
            <a:r>
              <a:rPr lang="en-GB" sz="3000" dirty="0">
                <a:latin typeface="+mn-lt"/>
                <a:cs typeface="Segoe UI" pitchFamily="34" charset="0"/>
              </a:rPr>
              <a:t>If two different grades are given in the input (e.g. source term D and weather C), take the worst one for the result, e.g. </a:t>
            </a:r>
            <a:r>
              <a:rPr lang="en-GB" sz="3000" dirty="0" smtClean="0">
                <a:latin typeface="+mn-lt"/>
                <a:cs typeface="Segoe UI" pitchFamily="34" charset="0"/>
              </a:rPr>
              <a:t>D</a:t>
            </a:r>
          </a:p>
          <a:p>
            <a:pPr marL="457200" indent="-457200" algn="just" eaLnBrk="1" hangingPunct="1">
              <a:buFont typeface="Arial" panose="020B0604020202020204" pitchFamily="34" charset="0"/>
              <a:buChar char="•"/>
            </a:pPr>
            <a:r>
              <a:rPr lang="en-GB" sz="3000" dirty="0" smtClean="0">
                <a:latin typeface="+mn-lt"/>
                <a:cs typeface="Segoe UI" pitchFamily="34" charset="0"/>
              </a:rPr>
              <a:t>Weather </a:t>
            </a:r>
            <a:r>
              <a:rPr lang="en-GB" sz="3000" dirty="0">
                <a:latin typeface="+mn-lt"/>
                <a:cs typeface="Segoe UI" pitchFamily="34" charset="0"/>
              </a:rPr>
              <a:t>data from re-analysis is one grade better than the prognostic </a:t>
            </a:r>
            <a:r>
              <a:rPr lang="en-GB" sz="3000" dirty="0" smtClean="0">
                <a:latin typeface="+mn-lt"/>
                <a:cs typeface="Segoe UI" pitchFamily="34" charset="0"/>
              </a:rPr>
              <a:t>data</a:t>
            </a:r>
          </a:p>
          <a:p>
            <a:pPr marL="457200" indent="-457200" algn="just" eaLnBrk="1" hangingPunct="1">
              <a:buFont typeface="Arial" panose="020B0604020202020204" pitchFamily="34" charset="0"/>
              <a:buChar char="•"/>
            </a:pPr>
            <a:r>
              <a:rPr lang="en-GB" sz="3000" dirty="0" smtClean="0">
                <a:latin typeface="+mn-lt"/>
                <a:cs typeface="Segoe UI" pitchFamily="34" charset="0"/>
              </a:rPr>
              <a:t>If </a:t>
            </a:r>
            <a:r>
              <a:rPr lang="en-GB" sz="3000" dirty="0">
                <a:latin typeface="+mn-lt"/>
                <a:cs typeface="Segoe UI" pitchFamily="34" charset="0"/>
              </a:rPr>
              <a:t>mixed quality of input is given (e.g. weather data from re-analysis and prognosis), the worst one is </a:t>
            </a:r>
            <a:r>
              <a:rPr lang="en-GB" sz="3000" dirty="0" smtClean="0">
                <a:latin typeface="+mn-lt"/>
                <a:cs typeface="Segoe UI" pitchFamily="34" charset="0"/>
              </a:rPr>
              <a:t>used</a:t>
            </a:r>
          </a:p>
          <a:p>
            <a:pPr marL="457200" indent="-457200" algn="just" eaLnBrk="1" hangingPunct="1">
              <a:buFont typeface="Arial" panose="020B0604020202020204" pitchFamily="34" charset="0"/>
              <a:buChar char="•"/>
            </a:pPr>
            <a:r>
              <a:rPr lang="en-GB" sz="3000" dirty="0" smtClean="0">
                <a:latin typeface="+mn-lt"/>
                <a:cs typeface="Segoe UI" pitchFamily="34" charset="0"/>
              </a:rPr>
              <a:t>If </a:t>
            </a:r>
            <a:r>
              <a:rPr lang="en-GB" sz="3000" dirty="0">
                <a:latin typeface="+mn-lt"/>
                <a:cs typeface="Segoe UI" pitchFamily="34" charset="0"/>
              </a:rPr>
              <a:t>results are based on monitoring, the second grade (B) is </a:t>
            </a:r>
            <a:r>
              <a:rPr lang="en-GB" sz="3000" dirty="0" smtClean="0">
                <a:latin typeface="+mn-lt"/>
                <a:cs typeface="Segoe UI" pitchFamily="34" charset="0"/>
              </a:rPr>
              <a:t>indicated</a:t>
            </a:r>
          </a:p>
          <a:p>
            <a:pPr marL="457200" indent="-457200" algn="just" eaLnBrk="1" hangingPunct="1">
              <a:buFont typeface="Arial" panose="020B0604020202020204" pitchFamily="34" charset="0"/>
              <a:buChar char="•"/>
            </a:pPr>
            <a:r>
              <a:rPr lang="en-GB" sz="3000" dirty="0" smtClean="0">
                <a:latin typeface="+mn-lt"/>
                <a:cs typeface="Segoe UI" pitchFamily="34" charset="0"/>
              </a:rPr>
              <a:t>For </a:t>
            </a:r>
            <a:r>
              <a:rPr lang="en-GB" sz="3000" dirty="0">
                <a:latin typeface="+mn-lt"/>
                <a:cs typeface="Segoe UI" pitchFamily="34" charset="0"/>
              </a:rPr>
              <a:t>some aggregated results (e.g. areas for countermeasures) the grade is +1 of that from the worst input</a:t>
            </a:r>
          </a:p>
          <a:p>
            <a:pPr algn="just" eaLnBrk="1" hangingPunct="1"/>
            <a:r>
              <a:rPr lang="en-GB" sz="3000" dirty="0">
                <a:latin typeface="+mn-lt"/>
                <a:cs typeface="Segoe UI" pitchFamily="34" charset="0"/>
              </a:rPr>
              <a:t>In general, some of the values will be predefined but all can be changed by the user. </a:t>
            </a:r>
            <a:endParaRPr lang="en-AU" sz="3000" dirty="0">
              <a:latin typeface="+mn-lt"/>
              <a:cs typeface="Segoe UI" pitchFamily="34" charset="0"/>
            </a:endParaRPr>
          </a:p>
        </p:txBody>
      </p:sp>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81307" y="763295"/>
            <a:ext cx="2865633" cy="1300018"/>
          </a:xfrm>
          <a:prstGeom prst="rect">
            <a:avLst/>
          </a:prstGeom>
        </p:spPr>
      </p:pic>
      <p:sp>
        <p:nvSpPr>
          <p:cNvPr id="55" name="Text Box 12"/>
          <p:cNvSpPr txBox="1">
            <a:spLocks noChangeArrowheads="1"/>
          </p:cNvSpPr>
          <p:nvPr/>
        </p:nvSpPr>
        <p:spPr bwMode="auto">
          <a:xfrm>
            <a:off x="1623462" y="10803463"/>
            <a:ext cx="27038512"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GB" sz="3000" dirty="0" smtClean="0">
                <a:latin typeface="+mn-lt"/>
                <a:cs typeface="Segoe UI" pitchFamily="34" charset="0"/>
              </a:rPr>
              <a:t>To develop robustness </a:t>
            </a:r>
            <a:r>
              <a:rPr lang="en-GB" sz="3000" dirty="0">
                <a:latin typeface="+mn-lt"/>
                <a:cs typeface="Segoe UI" pitchFamily="34" charset="0"/>
              </a:rPr>
              <a:t>indicators </a:t>
            </a:r>
            <a:r>
              <a:rPr lang="en-GB" sz="3000" dirty="0" smtClean="0">
                <a:latin typeface="+mn-lt"/>
                <a:cs typeface="Segoe UI" pitchFamily="34" charset="0"/>
              </a:rPr>
              <a:t>to </a:t>
            </a:r>
            <a:r>
              <a:rPr lang="en-GB" sz="3000" dirty="0">
                <a:latin typeface="+mn-lt"/>
                <a:cs typeface="Segoe UI" pitchFamily="34" charset="0"/>
              </a:rPr>
              <a:t>tell end users </a:t>
            </a:r>
            <a:r>
              <a:rPr lang="en-GB" sz="3000" dirty="0" smtClean="0">
                <a:latin typeface="+mn-lt"/>
                <a:cs typeface="Segoe UI" pitchFamily="34" charset="0"/>
              </a:rPr>
              <a:t>in </a:t>
            </a:r>
            <a:r>
              <a:rPr lang="en-GB" sz="3000" dirty="0">
                <a:latin typeface="+mn-lt"/>
                <a:cs typeface="Segoe UI" pitchFamily="34" charset="0"/>
              </a:rPr>
              <a:t>an easy und intuitively understandable way </a:t>
            </a:r>
            <a:r>
              <a:rPr lang="en-GB" sz="3000" dirty="0" smtClean="0">
                <a:latin typeface="+mn-lt"/>
                <a:cs typeface="Segoe UI" pitchFamily="34" charset="0"/>
              </a:rPr>
              <a:t>indicating if </a:t>
            </a:r>
            <a:r>
              <a:rPr lang="en-GB" sz="3000" dirty="0">
                <a:latin typeface="+mn-lt"/>
                <a:cs typeface="Segoe UI" pitchFamily="34" charset="0"/>
              </a:rPr>
              <a:t>a result is </a:t>
            </a:r>
            <a:r>
              <a:rPr lang="en-GB" sz="3000" dirty="0" smtClean="0">
                <a:latin typeface="+mn-lt"/>
                <a:cs typeface="Segoe UI" pitchFamily="34" charset="0"/>
              </a:rPr>
              <a:t>robust and therefore appropriate </a:t>
            </a:r>
            <a:r>
              <a:rPr lang="en-GB" sz="3000" dirty="0">
                <a:latin typeface="+mn-lt"/>
                <a:cs typeface="Segoe UI" pitchFamily="34" charset="0"/>
              </a:rPr>
              <a:t>for decision making </a:t>
            </a:r>
            <a:r>
              <a:rPr lang="en-GB" sz="3000" dirty="0" smtClean="0">
                <a:latin typeface="+mn-lt"/>
                <a:cs typeface="Segoe UI" pitchFamily="34" charset="0"/>
              </a:rPr>
              <a:t>in the </a:t>
            </a:r>
            <a:r>
              <a:rPr lang="en-GB" sz="3000" dirty="0">
                <a:latin typeface="+mn-lt"/>
                <a:cs typeface="Segoe UI" pitchFamily="34" charset="0"/>
              </a:rPr>
              <a:t>range of uncertainty/quality linked with it</a:t>
            </a:r>
            <a:r>
              <a:rPr lang="en-GB" sz="3000" dirty="0" smtClean="0">
                <a:latin typeface="+mn-lt"/>
                <a:cs typeface="Segoe UI" pitchFamily="34" charset="0"/>
              </a:rPr>
              <a:t>. Discuss with end users if the developed indicators fulfil their purpose and are useful in decision </a:t>
            </a:r>
            <a:r>
              <a:rPr lang="en-GB" sz="3000" dirty="0">
                <a:latin typeface="+mn-lt"/>
                <a:cs typeface="Segoe UI" pitchFamily="34" charset="0"/>
              </a:rPr>
              <a:t>making. Establish and integrate </a:t>
            </a:r>
            <a:r>
              <a:rPr lang="en-GB" sz="3000" dirty="0" smtClean="0">
                <a:latin typeface="+mn-lt"/>
                <a:cs typeface="Segoe UI" pitchFamily="34" charset="0"/>
              </a:rPr>
              <a:t>the identified robustness </a:t>
            </a:r>
            <a:r>
              <a:rPr lang="en-GB" sz="3000" dirty="0">
                <a:latin typeface="+mn-lt"/>
                <a:cs typeface="Segoe UI" pitchFamily="34" charset="0"/>
              </a:rPr>
              <a:t>indicators in existing aiding </a:t>
            </a:r>
            <a:r>
              <a:rPr lang="en-GB" sz="3000" dirty="0" smtClean="0">
                <a:latin typeface="+mn-lt"/>
                <a:cs typeface="Segoe UI" pitchFamily="34" charset="0"/>
              </a:rPr>
              <a:t>tools.</a:t>
            </a:r>
            <a:endParaRPr lang="en-GB" sz="3000" dirty="0">
              <a:latin typeface="+mn-lt"/>
              <a:cs typeface="Segoe UI" pitchFamily="34" charset="0"/>
            </a:endParaRPr>
          </a:p>
        </p:txBody>
      </p:sp>
      <p:graphicFrame>
        <p:nvGraphicFramePr>
          <p:cNvPr id="14" name="Table 13"/>
          <p:cNvGraphicFramePr>
            <a:graphicFrameLocks noGrp="1"/>
          </p:cNvGraphicFramePr>
          <p:nvPr>
            <p:extLst>
              <p:ext uri="{D42A27DB-BD31-4B8C-83A1-F6EECF244321}">
                <p14:modId xmlns:p14="http://schemas.microsoft.com/office/powerpoint/2010/main" val="3618945555"/>
              </p:ext>
            </p:extLst>
          </p:nvPr>
        </p:nvGraphicFramePr>
        <p:xfrm>
          <a:off x="17895363" y="14459742"/>
          <a:ext cx="10139057" cy="4948318"/>
        </p:xfrm>
        <a:graphic>
          <a:graphicData uri="http://schemas.openxmlformats.org/drawingml/2006/table">
            <a:tbl>
              <a:tblPr firstRow="1" firstCol="1" bandRow="1"/>
              <a:tblGrid>
                <a:gridCol w="1830877">
                  <a:extLst>
                    <a:ext uri="{9D8B030D-6E8A-4147-A177-3AD203B41FA5}">
                      <a16:colId xmlns="" xmlns:a16="http://schemas.microsoft.com/office/drawing/2014/main" val="20000"/>
                    </a:ext>
                  </a:extLst>
                </a:gridCol>
                <a:gridCol w="1538552">
                  <a:extLst>
                    <a:ext uri="{9D8B030D-6E8A-4147-A177-3AD203B41FA5}">
                      <a16:colId xmlns="" xmlns:a16="http://schemas.microsoft.com/office/drawing/2014/main" val="20001"/>
                    </a:ext>
                  </a:extLst>
                </a:gridCol>
                <a:gridCol w="1692407">
                  <a:extLst>
                    <a:ext uri="{9D8B030D-6E8A-4147-A177-3AD203B41FA5}">
                      <a16:colId xmlns="" xmlns:a16="http://schemas.microsoft.com/office/drawing/2014/main" val="20002"/>
                    </a:ext>
                  </a:extLst>
                </a:gridCol>
                <a:gridCol w="1692407">
                  <a:extLst>
                    <a:ext uri="{9D8B030D-6E8A-4147-A177-3AD203B41FA5}">
                      <a16:colId xmlns="" xmlns:a16="http://schemas.microsoft.com/office/drawing/2014/main" val="20003"/>
                    </a:ext>
                  </a:extLst>
                </a:gridCol>
                <a:gridCol w="1692407">
                  <a:extLst>
                    <a:ext uri="{9D8B030D-6E8A-4147-A177-3AD203B41FA5}">
                      <a16:colId xmlns="" xmlns:a16="http://schemas.microsoft.com/office/drawing/2014/main" val="20004"/>
                    </a:ext>
                  </a:extLst>
                </a:gridCol>
                <a:gridCol w="1692407">
                  <a:extLst>
                    <a:ext uri="{9D8B030D-6E8A-4147-A177-3AD203B41FA5}">
                      <a16:colId xmlns="" xmlns:a16="http://schemas.microsoft.com/office/drawing/2014/main" val="20005"/>
                    </a:ext>
                  </a:extLst>
                </a:gridCol>
              </a:tblGrid>
              <a:tr h="872530">
                <a:tc>
                  <a:txBody>
                    <a:bodyPr/>
                    <a:lstStyle/>
                    <a:p>
                      <a:pPr>
                        <a:lnSpc>
                          <a:spcPct val="107000"/>
                        </a:lnSpc>
                        <a:spcAft>
                          <a:spcPts val="0"/>
                        </a:spcAft>
                      </a:pPr>
                      <a:r>
                        <a:rPr lang="en-US" sz="1300" b="1" dirty="0">
                          <a:effectLst/>
                          <a:latin typeface="Calibri" panose="020F0502020204030204" pitchFamily="34" charset="0"/>
                          <a:ea typeface="Calibri" panose="020F0502020204030204" pitchFamily="34" charset="0"/>
                          <a:cs typeface="Times New Roman" panose="02020603050405020304" pitchFamily="18" charset="0"/>
                        </a:rPr>
                        <a:t>Endpoint</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Early phase (pre-release and release)</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Early phase based on ensemble modelling*</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Early phase based on data assimilation (food and source term)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Transition phase</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Long-term recovery phase</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009682"/>
                    </a:solidFill>
                  </a:tcPr>
                </a:tc>
                <a:extLst>
                  <a:ext uri="{0D108BD9-81ED-4DB2-BD59-A6C34878D82A}">
                    <a16:rowId xmlns="" xmlns:a16="http://schemas.microsoft.com/office/drawing/2014/main" val="10000"/>
                  </a:ext>
                </a:extLst>
              </a:tr>
              <a:tr h="220905">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Dose maps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0000"/>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nSpc>
                          <a:spcPct val="107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FFF00"/>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green</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92D050"/>
                    </a:solidFill>
                  </a:tcPr>
                </a:tc>
                <a:extLst>
                  <a:ext uri="{0D108BD9-81ED-4DB2-BD59-A6C34878D82A}">
                    <a16:rowId xmlns="" xmlns:a16="http://schemas.microsoft.com/office/drawing/2014/main" val="10001"/>
                  </a:ext>
                </a:extLst>
              </a:tr>
              <a:tr h="220905">
                <a:tc>
                  <a:txBody>
                    <a:bodyPr/>
                    <a:lstStyle/>
                    <a:p>
                      <a:pPr>
                        <a:lnSpc>
                          <a:spcPct val="107000"/>
                        </a:lnSpc>
                        <a:spcAft>
                          <a:spcPts val="0"/>
                        </a:spcAft>
                      </a:pPr>
                      <a:r>
                        <a:rPr lang="en-US" sz="1300" b="1" dirty="0">
                          <a:effectLst/>
                          <a:latin typeface="Calibri" panose="020F0502020204030204" pitchFamily="34" charset="0"/>
                          <a:ea typeface="Calibri" panose="020F0502020204030204" pitchFamily="34" charset="0"/>
                          <a:cs typeface="Times New Roman" panose="02020603050405020304" pitchFamily="18" charset="0"/>
                        </a:rPr>
                        <a:t>Dose rate maps</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green</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extLst>
                  <a:ext uri="{0D108BD9-81ED-4DB2-BD59-A6C34878D82A}">
                    <a16:rowId xmlns="" xmlns:a16="http://schemas.microsoft.com/office/drawing/2014/main" val="10002"/>
                  </a:ext>
                </a:extLst>
              </a:tr>
              <a:tr h="422204">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Countermeasure areas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green</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extLst>
                  <a:ext uri="{0D108BD9-81ED-4DB2-BD59-A6C34878D82A}">
                    <a16:rowId xmlns="" xmlns:a16="http://schemas.microsoft.com/office/drawing/2014/main" val="10003"/>
                  </a:ext>
                </a:extLst>
              </a:tr>
              <a:tr h="220905">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Plume arrival time</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extLst>
                  <a:ext uri="{0D108BD9-81ED-4DB2-BD59-A6C34878D82A}">
                    <a16:rowId xmlns="" xmlns:a16="http://schemas.microsoft.com/office/drawing/2014/main" val="10004"/>
                  </a:ext>
                </a:extLst>
              </a:tr>
              <a:tr h="437228">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Concentration in feed and foodstuffs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yellow-green</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green</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extLst>
                  <a:ext uri="{0D108BD9-81ED-4DB2-BD59-A6C34878D82A}">
                    <a16:rowId xmlns="" xmlns:a16="http://schemas.microsoft.com/office/drawing/2014/main" val="10005"/>
                  </a:ext>
                </a:extLst>
              </a:tr>
              <a:tr h="437228">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Concentration in rivers from run-off</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 </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extLst>
                  <a:ext uri="{0D108BD9-81ED-4DB2-BD59-A6C34878D82A}">
                    <a16:rowId xmlns="" xmlns:a16="http://schemas.microsoft.com/office/drawing/2014/main" val="10006"/>
                  </a:ext>
                </a:extLst>
              </a:tr>
              <a:tr h="498478">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Concentration in rivers from direct release</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extLst>
                  <a:ext uri="{0D108BD9-81ED-4DB2-BD59-A6C34878D82A}">
                    <a16:rowId xmlns="" xmlns:a16="http://schemas.microsoft.com/office/drawing/2014/main" val="10007"/>
                  </a:ext>
                </a:extLst>
              </a:tr>
              <a:tr h="437228">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Concentration in lakes and reservoirs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extLst>
                  <a:ext uri="{0D108BD9-81ED-4DB2-BD59-A6C34878D82A}">
                    <a16:rowId xmlns="" xmlns:a16="http://schemas.microsoft.com/office/drawing/2014/main" val="10008"/>
                  </a:ext>
                </a:extLst>
              </a:tr>
              <a:tr h="479217">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Concentration in marine food products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n.a.</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dirty="0" err="1">
                          <a:effectLst/>
                          <a:latin typeface="Calibri" panose="020F0502020204030204" pitchFamily="34" charset="0"/>
                          <a:ea typeface="Calibri" panose="020F0502020204030204" pitchFamily="34" charset="0"/>
                          <a:cs typeface="Times New Roman" panose="02020603050405020304" pitchFamily="18" charset="0"/>
                        </a:rPr>
                        <a:t>n.a</a:t>
                      </a:r>
                      <a:r>
                        <a:rPr lang="en-US" sz="1300" dirty="0">
                          <a:effectLst/>
                          <a:latin typeface="Calibri" panose="020F0502020204030204" pitchFamily="34" charset="0"/>
                          <a:ea typeface="Calibri" panose="020F0502020204030204" pitchFamily="34" charset="0"/>
                          <a:cs typeface="Times New Roman" panose="02020603050405020304" pitchFamily="18" charset="0"/>
                        </a:rPr>
                        <a:t>.</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extLst>
                  <a:ext uri="{0D108BD9-81ED-4DB2-BD59-A6C34878D82A}">
                    <a16:rowId xmlns="" xmlns:a16="http://schemas.microsoft.com/office/drawing/2014/main" val="10009"/>
                  </a:ext>
                </a:extLst>
              </a:tr>
              <a:tr h="437228">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Inhabited area countermeasures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green</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FED"/>
                    </a:solidFill>
                  </a:tcPr>
                </a:tc>
                <a:extLst>
                  <a:ext uri="{0D108BD9-81ED-4DB2-BD59-A6C34878D82A}">
                    <a16:rowId xmlns="" xmlns:a16="http://schemas.microsoft.com/office/drawing/2014/main" val="10010"/>
                  </a:ext>
                </a:extLst>
              </a:tr>
              <a:tr h="264262">
                <a:tc>
                  <a:txBody>
                    <a:bodyPr/>
                    <a:lstStyle/>
                    <a:p>
                      <a:pPr>
                        <a:lnSpc>
                          <a:spcPct val="107000"/>
                        </a:lnSpc>
                        <a:spcAft>
                          <a:spcPts val="0"/>
                        </a:spcAft>
                      </a:pPr>
                      <a:r>
                        <a:rPr lang="en-US" sz="1300" b="1">
                          <a:effectLst/>
                          <a:latin typeface="Calibri" panose="020F0502020204030204" pitchFamily="34" charset="0"/>
                          <a:ea typeface="Calibri" panose="020F0502020204030204" pitchFamily="34" charset="0"/>
                          <a:cs typeface="Times New Roman" panose="02020603050405020304" pitchFamily="18" charset="0"/>
                        </a:rPr>
                        <a:t>Food countermeasures</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9682"/>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red</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a:effectLst/>
                          <a:latin typeface="Calibri" panose="020F0502020204030204" pitchFamily="34" charset="0"/>
                          <a:ea typeface="Calibri" panose="020F0502020204030204" pitchFamily="34" charset="0"/>
                          <a:cs typeface="Times New Roman" panose="02020603050405020304" pitchFamily="18" charset="0"/>
                        </a:rPr>
                        <a:t>yellow</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tc>
                  <a:txBody>
                    <a:bodyPr/>
                    <a:lstStyle/>
                    <a:p>
                      <a:pPr>
                        <a:lnSpc>
                          <a:spcPct val="107000"/>
                        </a:lnSpc>
                        <a:spcAft>
                          <a:spcPts val="0"/>
                        </a:spcAft>
                      </a:pPr>
                      <a:r>
                        <a:rPr lang="en-US" sz="1300" dirty="0">
                          <a:effectLst/>
                          <a:latin typeface="Calibri" panose="020F0502020204030204" pitchFamily="34" charset="0"/>
                          <a:ea typeface="Calibri" panose="020F0502020204030204" pitchFamily="34" charset="0"/>
                          <a:cs typeface="Times New Roman" panose="02020603050405020304" pitchFamily="18" charset="0"/>
                        </a:rPr>
                        <a:t>green</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78586" marR="78586" marT="1155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DDD8"/>
                    </a:solidFill>
                  </a:tcPr>
                </a:tc>
                <a:extLst>
                  <a:ext uri="{0D108BD9-81ED-4DB2-BD59-A6C34878D82A}">
                    <a16:rowId xmlns="" xmlns:a16="http://schemas.microsoft.com/office/drawing/2014/main" val="10011"/>
                  </a:ext>
                </a:extLst>
              </a:tr>
            </a:tbl>
          </a:graphicData>
        </a:graphic>
      </p:graphicFrame>
      <p:sp>
        <p:nvSpPr>
          <p:cNvPr id="58" name="Text Box 12"/>
          <p:cNvSpPr txBox="1">
            <a:spLocks noChangeArrowheads="1"/>
          </p:cNvSpPr>
          <p:nvPr/>
        </p:nvSpPr>
        <p:spPr bwMode="auto">
          <a:xfrm>
            <a:off x="18033780" y="19511578"/>
            <a:ext cx="9854378" cy="117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GB" sz="2400" dirty="0" smtClean="0">
                <a:latin typeface="+mn-lt"/>
                <a:cs typeface="Segoe UI" pitchFamily="34" charset="0"/>
              </a:rPr>
              <a:t>Indicator </a:t>
            </a:r>
            <a:r>
              <a:rPr lang="en-GB" sz="2400" dirty="0">
                <a:latin typeface="+mn-lt"/>
                <a:cs typeface="Segoe UI" pitchFamily="34" charset="0"/>
              </a:rPr>
              <a:t>system </a:t>
            </a:r>
            <a:r>
              <a:rPr lang="en-GB" sz="2400" dirty="0" smtClean="0">
                <a:latin typeface="+mn-lt"/>
                <a:cs typeface="Segoe UI" pitchFamily="34" charset="0"/>
              </a:rPr>
              <a:t>reported in D33 based </a:t>
            </a:r>
            <a:r>
              <a:rPr lang="en-GB" sz="2400" dirty="0">
                <a:latin typeface="+mn-lt"/>
                <a:cs typeface="Segoe UI" pitchFamily="34" charset="0"/>
              </a:rPr>
              <a:t>on five </a:t>
            </a:r>
            <a:r>
              <a:rPr lang="en-GB" sz="2400" dirty="0" smtClean="0">
                <a:latin typeface="+mn-lt"/>
                <a:cs typeface="Segoe UI" pitchFamily="34" charset="0"/>
              </a:rPr>
              <a:t>colours</a:t>
            </a:r>
            <a:br>
              <a:rPr lang="en-GB" sz="2400" dirty="0" smtClean="0">
                <a:latin typeface="+mn-lt"/>
                <a:cs typeface="Segoe UI" pitchFamily="34" charset="0"/>
              </a:rPr>
            </a:br>
            <a:r>
              <a:rPr lang="en-GB" sz="2400" dirty="0" smtClean="0">
                <a:latin typeface="+mn-lt"/>
                <a:cs typeface="Segoe UI" pitchFamily="34" charset="0"/>
              </a:rPr>
              <a:t>* </a:t>
            </a:r>
            <a:r>
              <a:rPr lang="en-GB" sz="2400" dirty="0">
                <a:latin typeface="+mn-lt"/>
                <a:cs typeface="Segoe UI" pitchFamily="34" charset="0"/>
              </a:rPr>
              <a:t>indicates that performance should be increased if ensembles are very </a:t>
            </a:r>
            <a:r>
              <a:rPr lang="en-GB" sz="2400" dirty="0" smtClean="0">
                <a:latin typeface="+mn-lt"/>
                <a:cs typeface="Segoe UI" pitchFamily="34" charset="0"/>
              </a:rPr>
              <a:t>close</a:t>
            </a:r>
            <a:r>
              <a:rPr lang="en-GB" sz="2400" dirty="0">
                <a:latin typeface="+mn-lt"/>
                <a:cs typeface="Segoe UI" pitchFamily="34" charset="0"/>
              </a:rPr>
              <a:t/>
            </a:r>
            <a:br>
              <a:rPr lang="en-GB" sz="2400" dirty="0">
                <a:latin typeface="+mn-lt"/>
                <a:cs typeface="Segoe UI" pitchFamily="34" charset="0"/>
              </a:rPr>
            </a:br>
            <a:r>
              <a:rPr lang="en-GB" sz="2400" dirty="0" smtClean="0">
                <a:latin typeface="+mn-lt"/>
                <a:cs typeface="Segoe UI" pitchFamily="34" charset="0"/>
              </a:rPr>
              <a:t>** </a:t>
            </a:r>
            <a:r>
              <a:rPr lang="en-GB" sz="2400" dirty="0">
                <a:latin typeface="+mn-lt"/>
                <a:cs typeface="Segoe UI" pitchFamily="34" charset="0"/>
              </a:rPr>
              <a:t>as long as release is ongoing assimilation of source term is </a:t>
            </a:r>
            <a:r>
              <a:rPr lang="en-GB" sz="2400" dirty="0" smtClean="0">
                <a:latin typeface="+mn-lt"/>
                <a:cs typeface="Segoe UI" pitchFamily="34" charset="0"/>
              </a:rPr>
              <a:t>uncertain</a:t>
            </a:r>
            <a:endParaRPr lang="en-AU" sz="2400" dirty="0">
              <a:latin typeface="+mn-lt"/>
              <a:cs typeface="Segoe UI" pitchFamily="34" charset="0"/>
            </a:endParaRPr>
          </a:p>
        </p:txBody>
      </p:sp>
      <p:grpSp>
        <p:nvGrpSpPr>
          <p:cNvPr id="8" name="Group 7"/>
          <p:cNvGrpSpPr/>
          <p:nvPr/>
        </p:nvGrpSpPr>
        <p:grpSpPr>
          <a:xfrm>
            <a:off x="3152217" y="18073947"/>
            <a:ext cx="12412432" cy="2782269"/>
            <a:chOff x="3007839" y="18073947"/>
            <a:chExt cx="12412432" cy="2782269"/>
          </a:xfrm>
        </p:grpSpPr>
        <p:pic>
          <p:nvPicPr>
            <p:cNvPr id="56" name="Grafik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07839" y="18115453"/>
              <a:ext cx="5427388" cy="2160000"/>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78096" y="18073947"/>
              <a:ext cx="6142175" cy="2160000"/>
            </a:xfrm>
            <a:prstGeom prst="rect">
              <a:avLst/>
            </a:prstGeom>
          </p:spPr>
        </p:pic>
        <p:sp>
          <p:nvSpPr>
            <p:cNvPr id="48" name="Text Box 12"/>
            <p:cNvSpPr txBox="1">
              <a:spLocks noChangeArrowheads="1"/>
            </p:cNvSpPr>
            <p:nvPr/>
          </p:nvSpPr>
          <p:spPr bwMode="auto">
            <a:xfrm>
              <a:off x="4244707" y="20415415"/>
              <a:ext cx="9854378" cy="440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ctr" eaLnBrk="1" hangingPunct="1"/>
              <a:r>
                <a:rPr lang="en-GB" sz="2400" dirty="0" smtClean="0">
                  <a:latin typeface="+mn-lt"/>
                  <a:cs typeface="Segoe UI" pitchFamily="34" charset="0"/>
                </a:rPr>
                <a:t>Example of two different suggestions to be used as robustness indicator</a:t>
              </a:r>
              <a:endParaRPr lang="en-AU" sz="2400" dirty="0">
                <a:latin typeface="+mn-lt"/>
                <a:cs typeface="Segoe UI" pitchFamily="34" charset="0"/>
              </a:endParaRPr>
            </a:p>
          </p:txBody>
        </p:sp>
      </p:grpSp>
      <p:pic>
        <p:nvPicPr>
          <p:cNvPr id="5" name="Picture 4"/>
          <p:cNvPicPr>
            <a:picLocks noChangeAspect="1"/>
          </p:cNvPicPr>
          <p:nvPr/>
        </p:nvPicPr>
        <p:blipFill>
          <a:blip r:embed="rId11"/>
          <a:stretch>
            <a:fillRect/>
          </a:stretch>
        </p:blipFill>
        <p:spPr>
          <a:xfrm>
            <a:off x="1681307" y="2716018"/>
            <a:ext cx="2981325" cy="1533525"/>
          </a:xfrm>
          <a:prstGeom prst="rect">
            <a:avLst/>
          </a:prstGeom>
        </p:spPr>
      </p:pic>
      <p:grpSp>
        <p:nvGrpSpPr>
          <p:cNvPr id="50" name="Group 49"/>
          <p:cNvGrpSpPr/>
          <p:nvPr/>
        </p:nvGrpSpPr>
        <p:grpSpPr>
          <a:xfrm>
            <a:off x="17229881" y="21922340"/>
            <a:ext cx="11304000" cy="8900874"/>
            <a:chOff x="1331542" y="1052736"/>
            <a:chExt cx="6480917" cy="5103134"/>
          </a:xfrm>
        </p:grpSpPr>
        <p:grpSp>
          <p:nvGrpSpPr>
            <p:cNvPr id="51" name="Group 50"/>
            <p:cNvGrpSpPr/>
            <p:nvPr/>
          </p:nvGrpSpPr>
          <p:grpSpPr>
            <a:xfrm>
              <a:off x="1331542" y="1052736"/>
              <a:ext cx="6480917" cy="2423120"/>
              <a:chOff x="1331542" y="1052736"/>
              <a:chExt cx="6480917" cy="2423120"/>
            </a:xfrm>
          </p:grpSpPr>
          <p:pic>
            <p:nvPicPr>
              <p:cNvPr id="61" name="Picture 60"/>
              <p:cNvPicPr>
                <a:picLocks noChangeAspect="1"/>
              </p:cNvPicPr>
              <p:nvPr/>
            </p:nvPicPr>
            <p:blipFill rotWithShape="1">
              <a:blip r:embed="rId12">
                <a:extLst>
                  <a:ext uri="{28A0092B-C50C-407E-A947-70E740481C1C}">
                    <a14:useLocalDpi xmlns:a14="http://schemas.microsoft.com/office/drawing/2010/main" val="0"/>
                  </a:ext>
                </a:extLst>
              </a:blip>
              <a:srcRect b="56566"/>
              <a:stretch/>
            </p:blipFill>
            <p:spPr>
              <a:xfrm>
                <a:off x="1331542" y="1052736"/>
                <a:ext cx="6480005" cy="2422800"/>
              </a:xfrm>
              <a:prstGeom prst="rect">
                <a:avLst/>
              </a:prstGeom>
            </p:spPr>
          </p:pic>
          <p:sp>
            <p:nvSpPr>
              <p:cNvPr id="63" name="Rectangle 62"/>
              <p:cNvSpPr/>
              <p:nvPr/>
            </p:nvSpPr>
            <p:spPr>
              <a:xfrm>
                <a:off x="1331542" y="1052736"/>
                <a:ext cx="6480917" cy="2423120"/>
              </a:xfrm>
              <a:prstGeom prst="rect">
                <a:avLst/>
              </a:prstGeom>
              <a:gradFill flip="none" rotWithShape="1">
                <a:gsLst>
                  <a:gs pos="0">
                    <a:schemeClr val="tx1">
                      <a:alpha val="0"/>
                    </a:schemeClr>
                  </a:gs>
                  <a:gs pos="8400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2" name="Group 51"/>
            <p:cNvGrpSpPr/>
            <p:nvPr/>
          </p:nvGrpSpPr>
          <p:grpSpPr>
            <a:xfrm>
              <a:off x="1331542" y="3732750"/>
              <a:ext cx="6480917" cy="2423120"/>
              <a:chOff x="17231471" y="26617376"/>
              <a:chExt cx="11304000" cy="4226400"/>
            </a:xfrm>
          </p:grpSpPr>
          <p:pic>
            <p:nvPicPr>
              <p:cNvPr id="53" name="Grafik 3"/>
              <p:cNvPicPr/>
              <p:nvPr/>
            </p:nvPicPr>
            <p:blipFill rotWithShape="1">
              <a:blip r:embed="rId13"/>
              <a:srcRect b="56444"/>
              <a:stretch/>
            </p:blipFill>
            <p:spPr>
              <a:xfrm>
                <a:off x="17231471" y="26617376"/>
                <a:ext cx="11304000" cy="4226400"/>
              </a:xfrm>
              <a:prstGeom prst="rect">
                <a:avLst/>
              </a:prstGeom>
            </p:spPr>
          </p:pic>
          <p:sp>
            <p:nvSpPr>
              <p:cNvPr id="57" name="Rectangle 56"/>
              <p:cNvSpPr/>
              <p:nvPr/>
            </p:nvSpPr>
            <p:spPr>
              <a:xfrm>
                <a:off x="17231471" y="26617376"/>
                <a:ext cx="11304000" cy="4226400"/>
              </a:xfrm>
              <a:prstGeom prst="rect">
                <a:avLst/>
              </a:prstGeom>
              <a:gradFill flip="none" rotWithShape="1">
                <a:gsLst>
                  <a:gs pos="0">
                    <a:schemeClr val="tx1">
                      <a:alpha val="0"/>
                    </a:schemeClr>
                  </a:gs>
                  <a:gs pos="84000">
                    <a:schemeClr val="bg1">
                      <a:alpha val="0"/>
                    </a:schemeClr>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2.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F72D18AD-630F-4686-B02D-DE0845F6EADE}">
  <ds:schemaRef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2741</TotalTime>
  <Pages>22</Pages>
  <Words>976</Words>
  <Application>Microsoft Office PowerPoint</Application>
  <PresentationFormat>Custom</PresentationFormat>
  <Paragraphs>109</Paragraphs>
  <Slides>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vt:i4>
      </vt:variant>
    </vt:vector>
  </HeadingPairs>
  <TitlesOfParts>
    <vt:vector size="11" baseType="lpstr">
      <vt:lpstr>Interstate-Regular</vt:lpstr>
      <vt:lpstr>Aharoni</vt:lpstr>
      <vt:lpstr>Calibri</vt:lpstr>
      <vt:lpstr>Arial Narrow</vt:lpstr>
      <vt:lpstr>Times New Roman</vt:lpstr>
      <vt:lpstr>Segoe UI</vt:lpstr>
      <vt:lpstr>Arial</vt:lpstr>
      <vt:lpstr>Wingdings</vt:lpstr>
      <vt:lpstr>CenturyGothic-Bold</vt:lpstr>
      <vt:lpstr>CONCERT</vt:lpstr>
      <vt:lpstr>PowerPoint Presentation</vt:lpstr>
    </vt:vector>
  </TitlesOfParts>
  <Company>SCK-CEN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Tim</cp:lastModifiedBy>
  <cp:revision>271</cp:revision>
  <cp:lastPrinted>2019-10-29T13:55:29Z</cp:lastPrinted>
  <dcterms:created xsi:type="dcterms:W3CDTF">2017-11-13T09:28:55Z</dcterms:created>
  <dcterms:modified xsi:type="dcterms:W3CDTF">2019-11-27T11:14:37Z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